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5"/>
  </p:notesMasterIdLst>
  <p:sldIdLst>
    <p:sldId id="516" r:id="rId2"/>
    <p:sldId id="426" r:id="rId3"/>
    <p:sldId id="515" r:id="rId4"/>
    <p:sldId id="343" r:id="rId5"/>
    <p:sldId id="469" r:id="rId6"/>
    <p:sldId id="435" r:id="rId7"/>
    <p:sldId id="513" r:id="rId8"/>
    <p:sldId id="364" r:id="rId9"/>
    <p:sldId id="410" r:id="rId10"/>
    <p:sldId id="403" r:id="rId11"/>
    <p:sldId id="456" r:id="rId12"/>
    <p:sldId id="457" r:id="rId13"/>
    <p:sldId id="397" r:id="rId14"/>
    <p:sldId id="465" r:id="rId15"/>
    <p:sldId id="466" r:id="rId16"/>
    <p:sldId id="467" r:id="rId17"/>
    <p:sldId id="462" r:id="rId18"/>
    <p:sldId id="463" r:id="rId19"/>
    <p:sldId id="514" r:id="rId20"/>
    <p:sldId id="443" r:id="rId21"/>
    <p:sldId id="464" r:id="rId22"/>
    <p:sldId id="446" r:id="rId23"/>
    <p:sldId id="429" r:id="rId24"/>
  </p:sldIdLst>
  <p:sldSz cx="12192000" cy="685800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Coughlan" initials="SMC" lastIdx="8" clrIdx="0">
    <p:extLst>
      <p:ext uri="{19B8F6BF-5375-455C-9EA6-DF929625EA0E}">
        <p15:presenceInfo xmlns:p15="http://schemas.microsoft.com/office/powerpoint/2012/main" userId="Shane Coughlan" providerId="None"/>
      </p:ext>
    </p:extLst>
  </p:cmAuthor>
  <p:cmAuthor id="2" name="Guest User" initials="GU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C2"/>
    <a:srgbClr val="0099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D58C13-7730-AB49-85AA-E2002E8DFDAE}" v="6" dt="2021-04-08T11:05:06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2" autoAdjust="0"/>
    <p:restoredTop sz="86456" autoAdjust="0"/>
  </p:normalViewPr>
  <p:slideViewPr>
    <p:cSldViewPr snapToGrid="0">
      <p:cViewPr varScale="1">
        <p:scale>
          <a:sx n="102" d="100"/>
          <a:sy n="102" d="100"/>
        </p:scale>
        <p:origin x="22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1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Calibri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15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zh-TW" sz="1200" b="0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Calibri"/>
                <a:sym typeface="Calibri"/>
              </a:rPr>
              <a:t>專案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旨在幫助改進合規流程並在整個供應鏈中建立信任。 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118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我們提供各種參考資料和翻譯，以幫助您符合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規範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 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62080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TW" altLang="en-US" sz="12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關鍵參考</a:t>
            </a:r>
            <a:r>
              <a:rPr lang="zh-TW" altLang="zh-TW" sz="1200" b="0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Calibri"/>
                <a:sym typeface="Calibri"/>
              </a:rPr>
              <a:t>專案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直接在我們的網站上提供。 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408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在我們的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GitHub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儲存庫中可以找到大量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的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其他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資訊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。 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55281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我們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的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合作夥伴計劃覆蓋範圍越來越廣。現在覆蓋相當多的戰略地理位置，包括美國、中國、韓國、印度、日本、英國、德國、意大利、西班牙、瑞典和愛爾蘭。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3140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我們的合作夥伴計劃覆蓋範圍越來越廣。現在覆蓋相當多的戰略地理位置，包括美國、中國、韓國、印度、日本、英國、德國、意大利、西班牙、瑞典和愛爾蘭。</a:t>
            </a:r>
            <a:endParaRPr lang="zh-TW" altLang="en-US"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1976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我們的合作夥伴計劃覆蓋範圍越來越廣。現在覆蓋相當多的戰略地理位置，包括美國、中國、韓國、印度、日本、英國、德國、意大利、西班牙、瑞典和愛爾蘭。</a:t>
            </a:r>
            <a:endParaRPr lang="zh-TW" altLang="en-US"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51537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我們</a:t>
            </a:r>
            <a:r>
              <a:rPr lang="zh-TW" altLang="en-US" sz="1200" b="0" i="0" u="none" strike="noStrike" cap="none" dirty="0">
                <a:solidFill>
                  <a:srgbClr val="FF0000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的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合作夥伴計劃覆蓋範圍越來越廣。現在覆蓋相當多的戰略地理位置，包括美國、中國、韓國、印度、日本、英國、德國、意大利、西班牙、瑞典和愛爾蘭。</a:t>
            </a:r>
            <a:endParaRPr lang="zh-TW" altLang="en-US"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6836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TUV Sud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和普華永道都在全球提供第三方認證。 </a:t>
            </a:r>
            <a:endParaRPr lang="en-US"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8396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在滿足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開源合規性行業標準方面，我們為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各種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利益相關者提供一系列不同的選擇，從自我認證到獨立合規性評估，再到第三方認證。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974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合規性是開源技術與有效戰略進行協作的核心。對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於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我們的供應鏈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而言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，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如何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能夠有效地將其對接起來，這點非常重要。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在既有的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各種行業標準，將該領域的解決方案具體化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(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和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SPDX)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，並且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提供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廣泛的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範本以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支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援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自動化。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關於</a:t>
            </a:r>
            <a:r>
              <a:rPr lang="en-US" altLang="zh-TW" sz="1200" b="0" i="0" u="none" strike="noStrike" cap="none" dirty="0" err="1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OpenChain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如何運</a:t>
            </a:r>
            <a:r>
              <a:rPr lang="ja-JP" altLang="en-US" sz="1200" b="0" i="0" u="none" strike="noStrike" cap="none" dirty="0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作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的最重要</a:t>
            </a:r>
            <a:r>
              <a:rPr lang="ja-JP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一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點與</a:t>
            </a:r>
            <a:r>
              <a:rPr lang="ja-JP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誰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運</a:t>
            </a:r>
            <a:r>
              <a:rPr lang="ja-JP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作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它有關。</a:t>
            </a:r>
            <a:r>
              <a:rPr lang="zh-TW" altLang="zh-TW" sz="1200" b="0" i="0" u="none" strike="noStrike" cap="none" dirty="0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專案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由用戶</a:t>
            </a:r>
            <a:r>
              <a:rPr lang="ja-JP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端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公司為</a:t>
            </a:r>
            <a:r>
              <a:rPr lang="ja-JP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自己公司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運</a:t>
            </a:r>
            <a:r>
              <a:rPr lang="ja-JP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作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。我們所做的一切服務均於此，</a:t>
            </a:r>
            <a:r>
              <a:rPr lang="ja-JP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並提供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現實世界</a:t>
            </a:r>
            <a:r>
              <a:rPr lang="ja-JP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的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解決方案</a:t>
            </a:r>
            <a:r>
              <a:rPr lang="ja-JP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以満足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實際的共同需求，</a:t>
            </a:r>
            <a:r>
              <a:rPr lang="ja-JP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同時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/>
                <a:sym typeface="Calibri"/>
              </a:rPr>
              <a:t>管理開源碼的問題。</a:t>
            </a:r>
            <a:endParaRPr lang="en-CA" sz="1200" b="0" i="0" u="none" strike="noStrike" cap="none" dirty="0">
              <a:solidFill>
                <a:schemeClr val="dk1"/>
              </a:solidFill>
              <a:latin typeface="新細明體" panose="02020500000000000000" pitchFamily="18" charset="-120"/>
              <a:ea typeface="新細明體" panose="02020500000000000000" pitchFamily="18" charset="-120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69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自我認證是</a:t>
            </a:r>
            <a:r>
              <a:rPr lang="en-US" altLang="zh-TW" sz="12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OpenChain</a:t>
            </a:r>
            <a:r>
              <a:rPr lang="ja-JP" altLang="en-US" sz="1200" dirty="0">
                <a:latin typeface="+mn-ea"/>
                <a:ea typeface="+mn-ea"/>
              </a:rPr>
              <a:t>作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業標準的核心。公司可以</a:t>
            </a:r>
            <a:r>
              <a:rPr lang="ja-JP" altLang="en-US" sz="1200" dirty="0">
                <a:latin typeface="+mn-ea"/>
                <a:ea typeface="+mn-ea"/>
              </a:rPr>
              <a:t>線上回答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一系列“是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/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否”問題，以確</a:t>
            </a:r>
            <a:r>
              <a:rPr lang="ja-JP" altLang="en-US" sz="1200" dirty="0">
                <a:latin typeface="+mn-ea"/>
                <a:ea typeface="+mn-ea"/>
              </a:rPr>
              <a:t>保其品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質是否已經合乎開源合規計劃的關鍵要求。</a:t>
            </a:r>
            <a:endParaRPr lang="en-US" altLang="zh-TW"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ja-JP" altLang="en-US" sz="1200" dirty="0">
                <a:latin typeface="+mn-ea"/>
                <a:ea typeface="+mn-ea"/>
              </a:rPr>
              <a:t>回答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問題</a:t>
            </a:r>
            <a:r>
              <a:rPr lang="ja-JP" altLang="en-US" sz="1200" dirty="0">
                <a:latin typeface="+mn-ea"/>
                <a:ea typeface="+mn-ea"/>
              </a:rPr>
              <a:t>請</a:t>
            </a:r>
            <a:r>
              <a:rPr lang="zh-TW" altLang="en-US" sz="1200" dirty="0">
                <a:latin typeface="+mn-ea"/>
                <a:ea typeface="+mn-ea"/>
              </a:rPr>
              <a:t>參</a:t>
            </a:r>
            <a:r>
              <a:rPr lang="ja-JP" altLang="en-US" sz="1200" dirty="0">
                <a:latin typeface="+mn-ea"/>
                <a:ea typeface="+mn-ea"/>
              </a:rPr>
              <a:t>考如下網</a:t>
            </a:r>
            <a:r>
              <a:rPr lang="zh-TW" altLang="en-US" sz="1200" dirty="0">
                <a:latin typeface="+mn-ea"/>
                <a:ea typeface="+mn-ea"/>
              </a:rPr>
              <a:t>址</a:t>
            </a:r>
            <a:r>
              <a:rPr lang="en-US" altLang="zh-TW" sz="1200" dirty="0">
                <a:latin typeface="+mn-ea"/>
                <a:ea typeface="+mn-ea"/>
              </a:rPr>
              <a:t>:</a:t>
            </a:r>
            <a:r>
              <a:rPr lang="ja-JP" altLang="en-US" sz="1200" dirty="0">
                <a:latin typeface="+mn-ea"/>
                <a:ea typeface="+mn-ea"/>
              </a:rPr>
              <a:t>　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hlinkClick r:id="rId3"/>
              </a:rPr>
              <a:t>https://certification.openchainproject.org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endParaRPr lang="en-US"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812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獨立合規性評估作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業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與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ISO26262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中的獨立安全性評估相同。獨立方（如律師事務所、諮詢公司或會計師事務所）會審查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自我評估的結果，並就其是否完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備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提供指導。 </a:t>
            </a:r>
            <a:endParaRPr lang="en-US"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420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第三方認證是一個認證機構</a:t>
            </a:r>
            <a:r>
              <a:rPr lang="zh-TW" altLang="en-US" sz="1200" b="0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Calibri"/>
                <a:sym typeface="Calibri"/>
              </a:rPr>
              <a:t>，指導</a:t>
            </a:r>
            <a:r>
              <a:rPr lang="ja-JP" altLang="en-US" sz="1200" dirty="0">
                <a:solidFill>
                  <a:srgbClr val="FF0000"/>
                </a:solidFill>
                <a:latin typeface="+mn-ea"/>
                <a:ea typeface="+mn-ea"/>
              </a:rPr>
              <a:t>該</a:t>
            </a:r>
            <a:r>
              <a:rPr lang="zh-TW" altLang="en-US" sz="1200" b="0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Calibri"/>
                <a:sym typeface="Calibri"/>
              </a:rPr>
              <a:t>公司</a:t>
            </a:r>
            <a:r>
              <a:rPr lang="ja-JP" altLang="en-US" sz="1200" dirty="0">
                <a:solidFill>
                  <a:srgbClr val="FF0000"/>
                </a:solidFill>
                <a:latin typeface="+mn-ea"/>
                <a:ea typeface="+mn-ea"/>
              </a:rPr>
              <a:t>依</a:t>
            </a:r>
            <a:r>
              <a:rPr lang="zh-TW" altLang="en-US" sz="1200" dirty="0">
                <a:solidFill>
                  <a:srgbClr val="FF0000"/>
                </a:solidFill>
                <a:latin typeface="+mn-ea"/>
                <a:ea typeface="+mn-ea"/>
              </a:rPr>
              <a:t>據</a:t>
            </a:r>
            <a:r>
              <a:rPr lang="en-US" altLang="zh-TW" sz="1200" b="0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OpenChain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  <a:r>
              <a:rPr lang="zh-TW" altLang="en-US" sz="1200" b="0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Calibri"/>
                <a:sym typeface="Calibri"/>
              </a:rPr>
              <a:t>通過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合規</a:t>
            </a:r>
            <a:r>
              <a:rPr lang="ja-JP" altLang="en-US" sz="1200" dirty="0">
                <a:solidFill>
                  <a:srgbClr val="FF0000"/>
                </a:solidFill>
                <a:latin typeface="+mn-ea"/>
                <a:ea typeface="+mn-ea"/>
              </a:rPr>
              <a:t>流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程的程序。</a:t>
            </a:r>
            <a:r>
              <a:rPr lang="ja-JP" altLang="en-US" sz="1200" dirty="0">
                <a:solidFill>
                  <a:srgbClr val="FF0000"/>
                </a:solidFill>
                <a:latin typeface="+mn-ea"/>
                <a:ea typeface="+mn-ea"/>
              </a:rPr>
              <a:t>然後</a:t>
            </a:r>
            <a:r>
              <a:rPr lang="zh-TW" altLang="en-US" sz="1200" dirty="0">
                <a:solidFill>
                  <a:srgbClr val="FF0000"/>
                </a:solidFill>
                <a:latin typeface="+mn-ea"/>
                <a:ea typeface="+mn-ea"/>
              </a:rPr>
              <a:t>，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認證機構</a:t>
            </a:r>
            <a:r>
              <a:rPr lang="ja-JP" altLang="en-US" sz="1200" dirty="0">
                <a:solidFill>
                  <a:srgbClr val="FF0000"/>
                </a:solidFill>
                <a:latin typeface="+mn-ea"/>
                <a:ea typeface="+mn-ea"/>
              </a:rPr>
              <a:t>頒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發正式的</a:t>
            </a:r>
            <a:r>
              <a:rPr lang="ja-JP" altLang="en-US" sz="1200" dirty="0">
                <a:solidFill>
                  <a:srgbClr val="FF0000"/>
                </a:solidFill>
                <a:latin typeface="+mn-ea"/>
                <a:ea typeface="+mn-ea"/>
              </a:rPr>
              <a:t>合格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證書。這項活動與汽車、基礎設施及類似領域的第三方認證形式完全吻合。</a:t>
            </a:r>
            <a:r>
              <a:rPr lang="zh-TW" altLang="en-US" sz="11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  <a:br>
              <a:rPr lang="en-US" altLang="zh-TW" sz="11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</a:br>
            <a:endParaRPr sz="11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9956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3:notes"/>
          <p:cNvSpPr txBox="1">
            <a:spLocks noGrp="1"/>
          </p:cNvSpPr>
          <p:nvPr>
            <p:ph type="body" idx="1"/>
          </p:nvPr>
        </p:nvSpPr>
        <p:spPr>
          <a:xfrm>
            <a:off x="688180" y="4415790"/>
            <a:ext cx="55053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如果您對參與和改進有任何意見、問題或想法，請聯繫我們。 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323" name="Google Shape;323;p23:notes"/>
          <p:cNvSpPr txBox="1">
            <a:spLocks noGrp="1"/>
          </p:cNvSpPr>
          <p:nvPr>
            <p:ph type="sldNum" idx="12"/>
          </p:nvPr>
        </p:nvSpPr>
        <p:spPr>
          <a:xfrm>
            <a:off x="3898094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Calibri"/>
                <a:buNone/>
              </a:p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911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它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定義了全局，關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注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公司應該有流程、政策或培訓的轉折點。</a:t>
            </a:r>
            <a:endParaRPr lang="en-US"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58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符合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規範要求的公司</a:t>
            </a:r>
            <a:r>
              <a:rPr kumimoji="1" lang="zh-TW" altLang="en-US" sz="1200" b="1" dirty="0">
                <a:solidFill>
                  <a:srgbClr val="FF0000"/>
                </a:solidFill>
                <a:latin typeface="+mn-ea"/>
                <a:ea typeface="+mn-ea"/>
              </a:rPr>
              <a:t>，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可以使用</a:t>
            </a:r>
            <a:r>
              <a:rPr lang="ja-JP" altLang="en-US" b="0" i="0" dirty="0">
                <a:solidFill>
                  <a:srgbClr val="FF0000"/>
                </a:solidFill>
                <a:effectLst/>
                <a:latin typeface="+mn-ea"/>
                <a:ea typeface="+mn-ea"/>
              </a:rPr>
              <a:t>本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徽章來標識他們的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合規性計劃以及通過該計劃的產品。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8293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zh-TW" altLang="en-US" sz="12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這裡是</a:t>
            </a:r>
            <a:r>
              <a:rPr lang="en-US" altLang="zh-TW" sz="1200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zh-TW" sz="1200" b="0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Calibri"/>
                <a:sym typeface="Calibri"/>
              </a:rPr>
              <a:t>專案</a:t>
            </a:r>
            <a:r>
              <a:rPr lang="zh-TW" altLang="en-US" sz="12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項目中目前的白金會員公司。 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6476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有許多公司公開宣</a:t>
            </a:r>
            <a:r>
              <a:rPr kumimoji="1" lang="zh-TW" altLang="en-US" sz="1200" b="0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Calibri"/>
                <a:sym typeface="Calibri"/>
              </a:rPr>
              <a:t>佈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了符合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ISO 5230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要求的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合規性計劃。這些公司來自不同的行業，代表著不同的公司規模。應該還有更多的公司正在進行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一致性或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尚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未公開宣</a:t>
            </a:r>
            <a:r>
              <a:rPr kumimoji="1" lang="zh-TW" altLang="en-US" sz="1200" b="0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Calibri"/>
                <a:sym typeface="Calibri"/>
              </a:rPr>
              <a:t>佈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的計劃。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2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有許多公司公開宣</a:t>
            </a:r>
            <a:r>
              <a:rPr kumimoji="1" lang="zh-TW" altLang="en-US" sz="1200" b="0" dirty="0">
                <a:solidFill>
                  <a:srgbClr val="FF0000"/>
                </a:solidFill>
                <a:latin typeface="+mn-ea"/>
                <a:ea typeface="+mn-ea"/>
              </a:rPr>
              <a:t>佈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了與第一代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規範相關的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合規性計劃。雖然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或許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這些公司未遵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守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ISO 5230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的具體條款，但在採用合規性計劃方面吸取有效的應用。 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3426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擁有眾多本地和全球工作組，積極支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援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參考資料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的</a:t>
            </a:r>
            <a:r>
              <a:rPr lang="ja-JP" altLang="en-US" sz="1200" b="0" i="0" u="none" strike="noStrike" cap="none" dirty="0">
                <a:solidFill>
                  <a:srgbClr val="000000"/>
                </a:solidFill>
                <a:effectLst/>
                <a:latin typeface="+mn-ea"/>
                <a:ea typeface="+mn-ea"/>
                <a:cs typeface="Calibri"/>
                <a:sym typeface="Calibri"/>
              </a:rPr>
              <a:t>採用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和其他社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群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活動。</a:t>
            </a:r>
            <a:endParaRPr lang="en-CA" sz="1200" b="0" i="0" u="none" strike="noStrike" cap="none" dirty="0">
              <a:solidFill>
                <a:srgbClr val="7F7F7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389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tabLst/>
              <a:defRPr/>
            </a:pP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我們為電腦、平板電腦和手機提供了一個免費的自我認證網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路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應用程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式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，該應用程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式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具有響應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式介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面。旨在允許任何市場中的任何公司快速、輕鬆地進行私人“合規計劃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自我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檢查”，或記錄符合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OpenChain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規範的情況。 </a:t>
            </a:r>
            <a:endParaRPr lang="en-US"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117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">
  <p:cSld name="Big 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600" cy="7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6737350"/>
            <a:ext cx="4029000" cy="120600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081462" y="6737350"/>
            <a:ext cx="4029000" cy="120600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162925" y="6737350"/>
            <a:ext cx="4029000" cy="12060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838175" y="2295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4038600" y="62372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6737350"/>
            <a:ext cx="4029074" cy="120649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4081462" y="6737350"/>
            <a:ext cx="4029074" cy="120649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8162925" y="6737350"/>
            <a:ext cx="4029074" cy="120649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5019675" y="1914525"/>
            <a:ext cx="7172324" cy="1808162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574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14525"/>
            <a:ext cx="4070350" cy="180816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5153023" y="1914525"/>
            <a:ext cx="7038976" cy="180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4038600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574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0" y="6737350"/>
            <a:ext cx="4029074" cy="120649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4081462" y="6737350"/>
            <a:ext cx="4029074" cy="120649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8162925" y="6737350"/>
            <a:ext cx="4029074" cy="120649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8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8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>
            <a:off x="5019675" y="1914525"/>
            <a:ext cx="7172400" cy="1808100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600" cy="7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14525"/>
            <a:ext cx="4070400" cy="18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>
            <a:spLocks noGrp="1"/>
          </p:cNvSpPr>
          <p:nvPr>
            <p:ph type="title"/>
          </p:nvPr>
        </p:nvSpPr>
        <p:spPr>
          <a:xfrm>
            <a:off x="5153024" y="1914525"/>
            <a:ext cx="70389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ftr" idx="11"/>
          </p:nvPr>
        </p:nvSpPr>
        <p:spPr>
          <a:xfrm>
            <a:off x="4038600" y="6237288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3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tion.openchainproject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chainproject.org/get-starte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ertification.openchainproject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38200" y="383596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900"/>
            </a:pPr>
            <a:r>
              <a:rPr lang="en-US" altLang="zh-CN" sz="4400" dirty="0" err="1">
                <a:latin typeface="新細明體" panose="02020500000000000000" pitchFamily="18" charset="-120"/>
                <a:ea typeface="新細明體" panose="02020500000000000000" pitchFamily="18" charset="-120"/>
              </a:rPr>
              <a:t>OpenChain</a:t>
            </a:r>
            <a:r>
              <a:rPr lang="en-US" altLang="zh-CN" sz="4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 ISO 5230</a:t>
            </a:r>
            <a:r>
              <a:rPr lang="zh-CN" altLang="en-US" sz="4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如何運</a:t>
            </a:r>
            <a:r>
              <a:rPr lang="ja-JP" altLang="en-US" sz="4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作</a:t>
            </a:r>
            <a:endParaRPr sz="4400" b="0" i="0" u="none" strike="noStrike" cap="none" dirty="0">
              <a:latin typeface="新細明體" panose="02020500000000000000" pitchFamily="18" charset="-120"/>
              <a:ea typeface="新細明體" panose="02020500000000000000" pitchFamily="18" charset="-120"/>
              <a:sym typeface="Calibri"/>
            </a:endParaRPr>
          </a:p>
        </p:txBody>
      </p: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3A2304D4-8340-EF4D-85F5-3799BC7BD9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150" y="860507"/>
            <a:ext cx="4965700" cy="27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9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10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3DCC13-CC10-1643-B3B2-11EF60E2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653" y="1245609"/>
            <a:ext cx="5854700" cy="1473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綜合參考資料 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93B576-DBDB-2043-AF61-7FC5F1DC39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34" y="1393907"/>
            <a:ext cx="2900805" cy="3773405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815F80-DD81-7E4B-AE6A-F7E82C670D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691" y="2273731"/>
            <a:ext cx="2900805" cy="3762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1C750-E5F6-7440-9423-345036F51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250" y="2931726"/>
            <a:ext cx="2900806" cy="3626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B0138E-5ED6-F945-8DA0-4D491CAB73B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055" y="3249538"/>
            <a:ext cx="5165253" cy="29861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6F2ACB-96D0-B14B-AE51-66D08EE61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806" y="2261637"/>
            <a:ext cx="3404956" cy="12845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FEC86B-AB2E-EA41-AE58-77F211B5C09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1853" y="2973875"/>
            <a:ext cx="3130147" cy="8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4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11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374F05-9044-C24A-9534-1BBDCCB846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862" y="128016"/>
            <a:ext cx="5598842" cy="546811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2E6AA3-79CB-3743-9BAD-EE90C046C6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830" y="1900784"/>
            <a:ext cx="4619045" cy="47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86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12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BCFC52-D838-0B49-B088-A47888E57E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620" y="167020"/>
            <a:ext cx="9354759" cy="65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1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5;p35">
            <a:extLst>
              <a:ext uri="{FF2B5EF4-FFF2-40B4-BE49-F238E27FC236}">
                <a16:creationId xmlns:a16="http://schemas.microsoft.com/office/drawing/2014/main" id="{D5A98FBE-7A12-4C42-B8DC-EF8804D47AF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合作夥伴計劃</a:t>
            </a:r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-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遍布全球 </a:t>
            </a:r>
            <a:endParaRPr lang="en-CA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13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43602DF7-65B6-C343-BD1D-B455683A5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1" y="1784350"/>
            <a:ext cx="10959938" cy="37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1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14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4AF30F-CDC2-2C4F-9B60-4EF161425D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25" y="0"/>
            <a:ext cx="10306230" cy="6701360"/>
          </a:xfrm>
          <a:prstGeom prst="rect">
            <a:avLst/>
          </a:prstGeom>
        </p:spPr>
      </p:pic>
      <p:sp>
        <p:nvSpPr>
          <p:cNvPr id="5" name="Google Shape;285;p35">
            <a:extLst>
              <a:ext uri="{FF2B5EF4-FFF2-40B4-BE49-F238E27FC236}">
                <a16:creationId xmlns:a16="http://schemas.microsoft.com/office/drawing/2014/main" id="{26FF2173-E711-4DAA-81D6-CB7B4778E7F5}"/>
              </a:ext>
            </a:extLst>
          </p:cNvPr>
          <p:cNvSpPr txBox="1">
            <a:spLocks/>
          </p:cNvSpPr>
          <p:nvPr/>
        </p:nvSpPr>
        <p:spPr>
          <a:xfrm>
            <a:off x="4891767" y="0"/>
            <a:ext cx="4105149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ts val="2000"/>
              </a:lnSpc>
              <a:buSzPts val="1100"/>
            </a:pPr>
            <a:r>
              <a:rPr lang="ja-JP" altLang="en-US" sz="28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律師事務所 </a:t>
            </a:r>
            <a:endParaRPr lang="en-CA" sz="2800" b="1" dirty="0">
              <a:solidFill>
                <a:schemeClr val="tx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828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15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1C11A2D-8D17-E145-B4A8-B26744A971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091" y="158185"/>
            <a:ext cx="7890784" cy="6541629"/>
          </a:xfrm>
          <a:prstGeom prst="rect">
            <a:avLst/>
          </a:prstGeom>
        </p:spPr>
      </p:pic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9EEFB3CD-091A-4B93-879F-450BB431FA0A}"/>
              </a:ext>
            </a:extLst>
          </p:cNvPr>
          <p:cNvSpPr txBox="1">
            <a:spLocks/>
          </p:cNvSpPr>
          <p:nvPr/>
        </p:nvSpPr>
        <p:spPr>
          <a:xfrm>
            <a:off x="4765905" y="158185"/>
            <a:ext cx="4105149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ts val="2000"/>
              </a:lnSpc>
              <a:buSzPts val="1100"/>
            </a:pPr>
            <a:r>
              <a:rPr lang="ja-JP" altLang="en-US" sz="28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服務提供商 </a:t>
            </a:r>
            <a:endParaRPr lang="en-CA" sz="2800" b="1" dirty="0">
              <a:solidFill>
                <a:schemeClr val="tx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1426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16</a:t>
            </a:fld>
            <a:endParaRPr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0CA2E-CC5D-B14B-8B8D-C0901AAE1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279400"/>
            <a:ext cx="6680200" cy="6299200"/>
          </a:xfrm>
          <a:prstGeom prst="rect">
            <a:avLst/>
          </a:prstGeom>
        </p:spPr>
      </p:pic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9DEEA5D-0E29-A74C-9065-0E659B41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279400"/>
            <a:ext cx="8966200" cy="1981200"/>
          </a:xfrm>
          <a:prstGeom prst="rect">
            <a:avLst/>
          </a:prstGeom>
        </p:spPr>
      </p:pic>
      <p:sp>
        <p:nvSpPr>
          <p:cNvPr id="5" name="Google Shape;285;p35">
            <a:extLst>
              <a:ext uri="{FF2B5EF4-FFF2-40B4-BE49-F238E27FC236}">
                <a16:creationId xmlns:a16="http://schemas.microsoft.com/office/drawing/2014/main" id="{0ECAABB7-F90B-4429-BCF6-0160D2CEA332}"/>
              </a:ext>
            </a:extLst>
          </p:cNvPr>
          <p:cNvSpPr txBox="1">
            <a:spLocks/>
          </p:cNvSpPr>
          <p:nvPr/>
        </p:nvSpPr>
        <p:spPr>
          <a:xfrm>
            <a:off x="4278995" y="3473630"/>
            <a:ext cx="4105149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lnSpc>
                <a:spcPts val="2000"/>
              </a:lnSpc>
              <a:buSzPts val="1100"/>
            </a:pPr>
            <a:r>
              <a:rPr lang="zh-TW" altLang="en-US" sz="2800" b="1" dirty="0">
                <a:solidFill>
                  <a:schemeClr val="tx1"/>
                </a:solidFill>
                <a:latin typeface="+mn-ea"/>
                <a:ea typeface="+mn-ea"/>
              </a:rPr>
              <a:t>第三方</a:t>
            </a:r>
            <a:r>
              <a:rPr lang="ja-JP" altLang="en-US" sz="28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公</a:t>
            </a:r>
            <a:r>
              <a:rPr lang="zh-TW" altLang="en-US" sz="2800" b="1" dirty="0">
                <a:solidFill>
                  <a:schemeClr val="tx1"/>
                </a:solidFill>
                <a:latin typeface="+mn-ea"/>
                <a:ea typeface="+mn-ea"/>
              </a:rPr>
              <a:t>證人 </a:t>
            </a:r>
            <a:endParaRPr lang="en-CA" sz="2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Google Shape;285;p35">
            <a:extLst>
              <a:ext uri="{FF2B5EF4-FFF2-40B4-BE49-F238E27FC236}">
                <a16:creationId xmlns:a16="http://schemas.microsoft.com/office/drawing/2014/main" id="{FF23F2AA-810F-4453-A3E2-0D8D7AAFAEE9}"/>
              </a:ext>
            </a:extLst>
          </p:cNvPr>
          <p:cNvSpPr txBox="1">
            <a:spLocks/>
          </p:cNvSpPr>
          <p:nvPr/>
        </p:nvSpPr>
        <p:spPr>
          <a:xfrm>
            <a:off x="5218156" y="279400"/>
            <a:ext cx="2226828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lnSpc>
                <a:spcPts val="2000"/>
              </a:lnSpc>
              <a:buSzPts val="1100"/>
            </a:pPr>
            <a:r>
              <a:rPr lang="ja-JP" altLang="en-US" sz="28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供應商 </a:t>
            </a:r>
            <a:endParaRPr lang="en-CA" sz="2800" b="1" dirty="0">
              <a:solidFill>
                <a:schemeClr val="tx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135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nature&#10;&#10;Description automatically generated">
            <a:extLst>
              <a:ext uri="{FF2B5EF4-FFF2-40B4-BE49-F238E27FC236}">
                <a16:creationId xmlns:a16="http://schemas.microsoft.com/office/drawing/2014/main" id="{5CD0C5C8-7ADB-FE4E-98D8-C10B627D50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570" y="3050240"/>
            <a:ext cx="7310855" cy="3464861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F5CDEA9B-7F25-F040-B3C1-5B29845F5D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490" y="342899"/>
            <a:ext cx="4957013" cy="2261755"/>
          </a:xfrm>
          <a:prstGeom prst="rect">
            <a:avLst/>
          </a:prstGeom>
        </p:spPr>
      </p:pic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CA87DCD1-57A5-476A-BAD8-1A9BBA4C544B}"/>
              </a:ext>
            </a:extLst>
          </p:cNvPr>
          <p:cNvSpPr txBox="1">
            <a:spLocks/>
          </p:cNvSpPr>
          <p:nvPr/>
        </p:nvSpPr>
        <p:spPr>
          <a:xfrm>
            <a:off x="4600969" y="342899"/>
            <a:ext cx="2990054" cy="52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lnSpc>
                <a:spcPts val="2000"/>
              </a:lnSpc>
              <a:buSzPts val="1100"/>
            </a:pPr>
            <a:r>
              <a:rPr lang="zh-TW" altLang="en-US" sz="2000" b="1" dirty="0">
                <a:solidFill>
                  <a:schemeClr val="tx1"/>
                </a:solidFill>
                <a:latin typeface="+mn-ea"/>
                <a:ea typeface="+mn-ea"/>
              </a:rPr>
              <a:t>第三方</a:t>
            </a:r>
            <a:r>
              <a:rPr lang="ja-JP" altLang="en-US" sz="20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公</a:t>
            </a:r>
            <a:r>
              <a:rPr lang="zh-TW" altLang="en-US" sz="2000" b="1" dirty="0">
                <a:solidFill>
                  <a:schemeClr val="tx1"/>
                </a:solidFill>
                <a:latin typeface="+mn-ea"/>
                <a:ea typeface="+mn-ea"/>
              </a:rPr>
              <a:t>證人 </a:t>
            </a:r>
            <a:endParaRPr lang="en-CA" altLang="zh-TW" sz="2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5930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38200" y="2361450"/>
            <a:ext cx="10515600" cy="2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900"/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OpenChain</a:t>
            </a:r>
            <a:r>
              <a:rPr lang="ja-JP" altLang="en-US" b="1" dirty="0">
                <a:solidFill>
                  <a:schemeClr val="bg1">
                    <a:lumMod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標準可以通過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: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自我認證 </a:t>
            </a:r>
            <a:br>
              <a:rPr lang="en-US" altLang="zh-TW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</a:br>
            <a:br>
              <a:rPr lang="en-US" altLang="zh-TW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獨立合規性評估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第三方認證</a:t>
            </a:r>
            <a:endParaRPr sz="3600" b="0" i="0" u="none" strike="noStrike" cap="none" dirty="0">
              <a:solidFill>
                <a:schemeClr val="bg1">
                  <a:lumMod val="50000"/>
                </a:schemeClr>
              </a:solidFill>
              <a:latin typeface="新細明體" panose="02020500000000000000" pitchFamily="18" charset="-120"/>
              <a:ea typeface="新細明體" panose="02020500000000000000" pitchFamily="18" charset="-120"/>
              <a:sym typeface="Calibri"/>
            </a:endParaRP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buSzPts val="1100"/>
            </a:pPr>
            <a:r>
              <a:rPr lang="zh-TW" altLang="en-US" sz="4200" dirty="0">
                <a:latin typeface="+mj-ea"/>
                <a:ea typeface="+mj-ea"/>
              </a:rPr>
              <a:t>客戶和供應商自由選擇 </a:t>
            </a:r>
            <a:endParaRPr lang="en-CA" sz="4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9136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14">
            <a:extLst>
              <a:ext uri="{FF2B5EF4-FFF2-40B4-BE49-F238E27FC236}">
                <a16:creationId xmlns:a16="http://schemas.microsoft.com/office/drawing/2014/main" id="{2832A84E-602C-384E-9787-3FF6AB08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298" y="2584388"/>
            <a:ext cx="787830" cy="9860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51CE73-9862-BF41-88CB-618BF07A85C4}"/>
              </a:ext>
            </a:extLst>
          </p:cNvPr>
          <p:cNvSpPr txBox="1"/>
          <p:nvPr/>
        </p:nvSpPr>
        <p:spPr>
          <a:xfrm>
            <a:off x="7349826" y="6094710"/>
            <a:ext cx="36012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 i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引用的</a:t>
            </a:r>
            <a:r>
              <a:rPr lang="zh-TW" altLang="zh-TW" sz="1200" i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專案</a:t>
            </a:r>
            <a:r>
              <a:rPr lang="zh-TW" altLang="en-US" sz="1200" i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和工具僅供參考。 </a:t>
            </a:r>
            <a:r>
              <a:rPr lang="en-US" altLang="zh-TW" sz="1200" i="1" dirty="0" err="1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OpenChain</a:t>
            </a:r>
            <a:r>
              <a:rPr lang="en-US" altLang="zh-TW" sz="1200" i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ISO 5230</a:t>
            </a:r>
            <a:r>
              <a:rPr lang="zh-TW" altLang="en-US" sz="1200" i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r>
              <a:rPr lang="en-US" altLang="zh-TW" sz="1200" i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2020</a:t>
            </a:r>
            <a:r>
              <a:rPr lang="zh-TW" altLang="en-US" sz="1200" i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對流程</a:t>
            </a:r>
            <a:r>
              <a:rPr lang="ja-JP" altLang="en-US" sz="1200" i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執行</a:t>
            </a:r>
            <a:r>
              <a:rPr lang="zh-TW" altLang="en-US" sz="1200" i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選擇沒</a:t>
            </a:r>
            <a:r>
              <a:rPr lang="ja-JP" altLang="en-US" sz="1200" i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有</a:t>
            </a:r>
            <a:r>
              <a:rPr lang="zh-TW" altLang="en-US" sz="1200" i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規定。</a:t>
            </a:r>
            <a:endParaRPr lang="en-US" sz="1200" i="1" dirty="0">
              <a:solidFill>
                <a:schemeClr val="tx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C366D37C-CCAF-4D68-A9CF-8A3C4F4C126B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ja-JP" sz="4200" dirty="0" err="1"/>
              <a:t>OpenChain</a:t>
            </a:r>
            <a:r>
              <a:rPr lang="ja-JP" altLang="en-US" sz="4200" dirty="0"/>
              <a:t>框架品質合規性 </a:t>
            </a:r>
            <a:endParaRPr lang="en-US" dirty="0"/>
          </a:p>
        </p:txBody>
      </p:sp>
      <p:pic>
        <p:nvPicPr>
          <p:cNvPr id="15" name="Picture 15" descr="A picture containing lamp&#10;&#10;Description automatically generated">
            <a:extLst>
              <a:ext uri="{FF2B5EF4-FFF2-40B4-BE49-F238E27FC236}">
                <a16:creationId xmlns:a16="http://schemas.microsoft.com/office/drawing/2014/main" id="{BF8130C9-6273-4C0F-814A-D20B0F53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550" y="1981061"/>
            <a:ext cx="787830" cy="4135959"/>
          </a:xfrm>
          <a:prstGeom prst="rect">
            <a:avLst/>
          </a:prstGeom>
        </p:spPr>
      </p:pic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59984ACE-EFC8-324D-A0A9-2201A50BBC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863" y="1933619"/>
            <a:ext cx="1424773" cy="792077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63151AE-4571-4EBE-9417-5402E15B5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973" y="5629066"/>
            <a:ext cx="1147590" cy="258116"/>
          </a:xfrm>
          <a:prstGeom prst="rect">
            <a:avLst/>
          </a:prstGeom>
        </p:spPr>
      </p:pic>
      <p:pic>
        <p:nvPicPr>
          <p:cNvPr id="17" name="Picture 19">
            <a:extLst>
              <a:ext uri="{FF2B5EF4-FFF2-40B4-BE49-F238E27FC236}">
                <a16:creationId xmlns:a16="http://schemas.microsoft.com/office/drawing/2014/main" id="{EF681E5F-9F1E-4F9F-8417-2D4C4A7DA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973" y="4049040"/>
            <a:ext cx="925496" cy="513297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6D1A78C3-C4FB-4F4C-998F-FAFF17C0C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4973" y="4653883"/>
            <a:ext cx="925495" cy="39892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44FD9CD-D19E-42AA-9A42-6B58AB4A02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333" y="5144349"/>
            <a:ext cx="921845" cy="397659"/>
          </a:xfrm>
          <a:prstGeom prst="rect">
            <a:avLst/>
          </a:prstGeom>
        </p:spPr>
      </p:pic>
      <p:sp>
        <p:nvSpPr>
          <p:cNvPr id="19" name="テキスト ボックス 24">
            <a:extLst>
              <a:ext uri="{FF2B5EF4-FFF2-40B4-BE49-F238E27FC236}">
                <a16:creationId xmlns:a16="http://schemas.microsoft.com/office/drawing/2014/main" id="{FBB1B04A-73C7-D44C-A2B4-01DBC480CA8D}"/>
              </a:ext>
            </a:extLst>
          </p:cNvPr>
          <p:cNvSpPr txBox="1"/>
          <p:nvPr/>
        </p:nvSpPr>
        <p:spPr>
          <a:xfrm>
            <a:off x="971858" y="3267853"/>
            <a:ext cx="362627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建立計劃</a:t>
            </a:r>
          </a:p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定義任務</a:t>
            </a:r>
          </a:p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審</a:t>
            </a:r>
            <a:r>
              <a:rPr kumimoji="1" lang="ja-JP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査和</a:t>
            </a: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檢</a:t>
            </a:r>
            <a:r>
              <a:rPr kumimoji="1" lang="ja-JP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視</a:t>
            </a: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流程</a:t>
            </a:r>
          </a:p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合規性項目</a:t>
            </a:r>
            <a:r>
              <a:rPr kumimoji="1" lang="ja-JP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的</a:t>
            </a:r>
            <a:r>
              <a:rPr kumimoji="1" lang="zh-TW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收集</a:t>
            </a:r>
            <a:r>
              <a:rPr kumimoji="1" lang="ja-JP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整理</a:t>
            </a:r>
            <a:endParaRPr kumimoji="1" lang="en-US" altLang="zh-TW" sz="1800" dirty="0">
              <a:solidFill>
                <a:srgbClr val="00B4C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社</a:t>
            </a:r>
            <a:r>
              <a:rPr kumimoji="1" lang="ja-JP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群</a:t>
            </a: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參與政策 </a:t>
            </a:r>
            <a:endParaRPr lang="en-US" altLang="ja-JP" sz="1800" dirty="0">
              <a:solidFill>
                <a:srgbClr val="00B4C2"/>
              </a:solidFill>
              <a:latin typeface="+mn-ea"/>
              <a:ea typeface="+mn-ea"/>
            </a:endParaRPr>
          </a:p>
        </p:txBody>
      </p:sp>
      <p:sp>
        <p:nvSpPr>
          <p:cNvPr id="22" name="テキスト ボックス 4">
            <a:extLst>
              <a:ext uri="{FF2B5EF4-FFF2-40B4-BE49-F238E27FC236}">
                <a16:creationId xmlns:a16="http://schemas.microsoft.com/office/drawing/2014/main" id="{89B6BEB7-6845-0C41-AAEA-EA2BB8A46845}"/>
              </a:ext>
            </a:extLst>
          </p:cNvPr>
          <p:cNvSpPr txBox="1"/>
          <p:nvPr/>
        </p:nvSpPr>
        <p:spPr>
          <a:xfrm>
            <a:off x="971858" y="2868654"/>
            <a:ext cx="398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889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開源合規計劃</a:t>
            </a:r>
            <a:r>
              <a:rPr kumimoji="1" lang="en-US" altLang="zh-TW" sz="2000" dirty="0">
                <a:solidFill>
                  <a:srgbClr val="008892"/>
                </a:solidFill>
                <a:latin typeface="Calibri" panose="020F0502020204030204" pitchFamily="34" charset="0"/>
              </a:rPr>
              <a:t>… </a:t>
            </a:r>
            <a:endParaRPr kumimoji="1" lang="ja-JP" altLang="en-US" sz="2000" dirty="0">
              <a:solidFill>
                <a:srgbClr val="008892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テキスト ボックス 4">
            <a:extLst>
              <a:ext uri="{FF2B5EF4-FFF2-40B4-BE49-F238E27FC236}">
                <a16:creationId xmlns:a16="http://schemas.microsoft.com/office/drawing/2014/main" id="{40808B3A-4C8E-2640-AF39-94B3C5739E9F}"/>
              </a:ext>
            </a:extLst>
          </p:cNvPr>
          <p:cNvSpPr txBox="1"/>
          <p:nvPr/>
        </p:nvSpPr>
        <p:spPr>
          <a:xfrm>
            <a:off x="6536344" y="1797029"/>
            <a:ext cx="398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執行</a:t>
            </a:r>
            <a:r>
              <a:rPr kumimoji="1" lang="zh-TW" altLang="en-US" sz="20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選擇</a:t>
            </a:r>
            <a:r>
              <a:rPr kumimoji="1" lang="ja-JP" altLang="en-US" sz="20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範</a:t>
            </a:r>
            <a:r>
              <a:rPr kumimoji="1" lang="zh-TW" altLang="en-US" sz="20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例 </a:t>
            </a:r>
            <a:endParaRPr kumimoji="1" lang="ja-JP" altLang="en-US" sz="2000" dirty="0">
              <a:solidFill>
                <a:srgbClr val="00B4C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24" name="テキスト ボックス 24">
            <a:extLst>
              <a:ext uri="{FF2B5EF4-FFF2-40B4-BE49-F238E27FC236}">
                <a16:creationId xmlns:a16="http://schemas.microsoft.com/office/drawing/2014/main" id="{1D4CA3B1-74AD-7843-A05C-BB2F67FC2201}"/>
              </a:ext>
            </a:extLst>
          </p:cNvPr>
          <p:cNvSpPr txBox="1"/>
          <p:nvPr/>
        </p:nvSpPr>
        <p:spPr>
          <a:xfrm>
            <a:off x="7349827" y="2811516"/>
            <a:ext cx="36262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軟體物料清單 </a:t>
            </a:r>
            <a:endParaRPr lang="en-US" altLang="ja-JP" sz="1800" dirty="0">
              <a:solidFill>
                <a:srgbClr val="00B4C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6DB7164-8A1C-1A4E-9737-BA80AFBD0614}"/>
              </a:ext>
            </a:extLst>
          </p:cNvPr>
          <p:cNvSpPr txBox="1"/>
          <p:nvPr/>
        </p:nvSpPr>
        <p:spPr>
          <a:xfrm>
            <a:off x="7349826" y="4469666"/>
            <a:ext cx="38703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自動</a:t>
            </a:r>
            <a:r>
              <a:rPr kumimoji="1" lang="ja-JP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化</a:t>
            </a: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辨識上游、內部開發和下游開源軟體</a:t>
            </a:r>
            <a:endParaRPr lang="en-US" altLang="ja-JP" sz="1800" dirty="0">
              <a:solidFill>
                <a:srgbClr val="00B4C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090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838175" y="229540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900"/>
            </a:pPr>
            <a:r>
              <a:rPr lang="en-US" altLang="zh-TW" dirty="0" err="1">
                <a:latin typeface="+mj-ea"/>
                <a:ea typeface="+mj-ea"/>
              </a:rPr>
              <a:t>OpenChain</a:t>
            </a:r>
            <a:r>
              <a:rPr lang="en-US" altLang="zh-TW" dirty="0">
                <a:latin typeface="+mj-ea"/>
                <a:ea typeface="+mj-ea"/>
              </a:rPr>
              <a:t> ISO 5230</a:t>
            </a:r>
            <a:r>
              <a:rPr lang="zh-TW" altLang="en-US" dirty="0">
                <a:latin typeface="+mj-ea"/>
                <a:ea typeface="+mj-ea"/>
              </a:rPr>
              <a:t>定義高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品</a:t>
            </a:r>
            <a:r>
              <a:rPr lang="zh-TW" altLang="en-US" dirty="0">
                <a:latin typeface="+mj-ea"/>
                <a:ea typeface="+mj-ea"/>
              </a:rPr>
              <a:t>質開源合規計劃的關鍵要求。 </a:t>
            </a:r>
            <a:r>
              <a:rPr lang="en-US" altLang="zh-TW" dirty="0" err="1">
                <a:latin typeface="+mj-ea"/>
                <a:ea typeface="+mj-ea"/>
              </a:rPr>
              <a:t>OpenChain</a:t>
            </a:r>
            <a:r>
              <a:rPr lang="zh-TW" altLang="zh-TW" dirty="0">
                <a:latin typeface="+mj-ea"/>
                <a:ea typeface="+mj-ea"/>
              </a:rPr>
              <a:t>專案開發</a:t>
            </a:r>
            <a:r>
              <a:rPr lang="zh-TW" altLang="en-US" dirty="0">
                <a:latin typeface="+mj-ea"/>
                <a:ea typeface="+mj-ea"/>
              </a:rPr>
              <a:t>規範此標準。</a:t>
            </a:r>
            <a:r>
              <a:rPr lang="zh-CN" altLang="en-US" dirty="0">
                <a:latin typeface="+mj-ea"/>
                <a:ea typeface="+mj-ea"/>
              </a:rPr>
              <a:t> </a:t>
            </a:r>
            <a:br>
              <a:rPr lang="en-CA" dirty="0">
                <a:latin typeface="+mj-ea"/>
                <a:ea typeface="+mj-ea"/>
              </a:rPr>
            </a:br>
            <a:br>
              <a:rPr lang="en-CA" dirty="0"/>
            </a:br>
            <a:r>
              <a:rPr lang="zh-TW" altLang="en-US" sz="2400" i="1" dirty="0">
                <a:latin typeface="+mn-ea"/>
                <a:ea typeface="+mn-ea"/>
              </a:rPr>
              <a:t>我們的願景是</a:t>
            </a:r>
            <a:r>
              <a:rPr lang="ja-JP" altLang="en-US" sz="2400" i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提供</a:t>
            </a:r>
            <a:r>
              <a:rPr lang="zh-TW" altLang="en-US" sz="2400" i="1" dirty="0">
                <a:latin typeface="+mn-ea"/>
                <a:ea typeface="+mn-ea"/>
              </a:rPr>
              <a:t>可信任的開源與交付一致合規性</a:t>
            </a:r>
            <a:r>
              <a:rPr lang="ja-JP" altLang="en-US" sz="2400" i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資訊</a:t>
            </a:r>
            <a:r>
              <a:rPr lang="zh-TW" altLang="en-US" sz="2400" i="1" dirty="0">
                <a:latin typeface="+mn-ea"/>
                <a:ea typeface="+mn-ea"/>
              </a:rPr>
              <a:t>的供應鏈。</a:t>
            </a:r>
            <a:br>
              <a:rPr lang="en-US" altLang="zh-TW" sz="2400" i="1" dirty="0">
                <a:latin typeface="+mn-ea"/>
                <a:ea typeface="+mn-ea"/>
              </a:rPr>
            </a:br>
            <a:br>
              <a:rPr lang="en-CA" sz="2400" dirty="0"/>
            </a:br>
            <a:r>
              <a:rPr lang="zh-TW" altLang="en-US" sz="2400" i="1" dirty="0">
                <a:latin typeface="+mn-ea"/>
                <a:ea typeface="+mn-ea"/>
              </a:rPr>
              <a:t>我們的</a:t>
            </a:r>
            <a:r>
              <a:rPr lang="ja-JP" altLang="en-US" sz="2400" i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使命</a:t>
            </a:r>
            <a:r>
              <a:rPr lang="zh-TW" altLang="en-US" sz="2400" i="1" dirty="0">
                <a:latin typeface="+mn-ea"/>
                <a:ea typeface="+mn-ea"/>
              </a:rPr>
              <a:t>是</a:t>
            </a:r>
            <a:r>
              <a:rPr lang="ja-JP" altLang="en-US" sz="2400" i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制定準則，</a:t>
            </a:r>
            <a:r>
              <a:rPr lang="zh-TW" altLang="en-US" sz="2400" i="1" dirty="0">
                <a:latin typeface="+mn-ea"/>
                <a:ea typeface="+mn-ea"/>
              </a:rPr>
              <a:t>為軟體供應鏈參與者</a:t>
            </a:r>
            <a:r>
              <a:rPr lang="ja-JP" altLang="en-US" sz="2400" i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實現</a:t>
            </a:r>
            <a:r>
              <a:rPr lang="zh-TW" altLang="en-US" sz="2400" i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對</a:t>
            </a:r>
            <a:r>
              <a:rPr lang="zh-TW" altLang="en-US" sz="2400" i="1" dirty="0">
                <a:latin typeface="+mn-ea"/>
                <a:ea typeface="+mn-ea"/>
              </a:rPr>
              <a:t>開源的有效管理。</a:t>
            </a:r>
            <a:endParaRPr sz="2400" i="1" dirty="0">
              <a:latin typeface="+mn-ea"/>
              <a:ea typeface="+mn-ea"/>
            </a:endParaRPr>
          </a:p>
        </p:txBody>
      </p:sp>
      <p:sp>
        <p:nvSpPr>
          <p:cNvPr id="3" name="Shape 92">
            <a:extLst>
              <a:ext uri="{FF2B5EF4-FFF2-40B4-BE49-F238E27FC236}">
                <a16:creationId xmlns:a16="http://schemas.microsoft.com/office/drawing/2014/main" id="{191A853C-E2E9-C64E-A6FE-FDCD8F9123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2</a:t>
            </a:fld>
            <a:endParaRPr lang="en-CA" sz="1200" b="0" i="0" u="none" strike="noStrike" cap="none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587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48783" y="1911927"/>
            <a:ext cx="10321444" cy="327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00"/>
            </a:pPr>
            <a:r>
              <a:rPr lang="zh-TW" altLang="en-US" dirty="0">
                <a:latin typeface="+mn-ea"/>
                <a:ea typeface="+mn-ea"/>
              </a:rPr>
              <a:t>自我認證是</a:t>
            </a:r>
            <a:r>
              <a:rPr lang="en-US" altLang="zh-TW" dirty="0" err="1">
                <a:latin typeface="+mn-ea"/>
                <a:ea typeface="+mn-ea"/>
              </a:rPr>
              <a:t>OpenChain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作</a:t>
            </a:r>
            <a:r>
              <a:rPr lang="zh-TW" altLang="en-US" dirty="0">
                <a:latin typeface="+mn-ea"/>
                <a:ea typeface="+mn-ea"/>
              </a:rPr>
              <a:t>業標準的核心。公司可以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線上回答</a:t>
            </a:r>
            <a:r>
              <a:rPr lang="zh-TW" altLang="en-US" dirty="0">
                <a:latin typeface="+mn-ea"/>
                <a:ea typeface="+mn-ea"/>
              </a:rPr>
              <a:t>一系列“是</a:t>
            </a:r>
            <a:r>
              <a:rPr lang="en-US" altLang="zh-TW" dirty="0">
                <a:latin typeface="+mn-ea"/>
                <a:ea typeface="+mn-ea"/>
              </a:rPr>
              <a:t>/</a:t>
            </a:r>
            <a:r>
              <a:rPr lang="zh-TW" altLang="en-US" dirty="0">
                <a:latin typeface="+mn-ea"/>
                <a:ea typeface="+mn-ea"/>
              </a:rPr>
              <a:t>否”問題，以確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保其品</a:t>
            </a:r>
            <a:r>
              <a:rPr lang="zh-TW" altLang="en-US" dirty="0">
                <a:latin typeface="+mn-ea"/>
                <a:ea typeface="+mn-ea"/>
              </a:rPr>
              <a:t>質是否已經合乎開源合規計劃的關鍵要求。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回答</a:t>
            </a:r>
            <a:r>
              <a:rPr lang="zh-TW" altLang="en-US" dirty="0">
                <a:latin typeface="+mn-ea"/>
                <a:ea typeface="+mn-ea"/>
              </a:rPr>
              <a:t>問題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請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參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考如下網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址</a:t>
            </a:r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:</a:t>
            </a:r>
            <a:b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hlinkClick r:id="rId3"/>
              </a:rPr>
              <a:t>https://certification.openchainproject.org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endParaRPr sz="3600" b="0" i="0" u="none" strike="noStrike" cap="none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sym typeface="Calibri"/>
            </a:endParaRP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ja-JP" altLang="en-US" sz="42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自我認證 </a:t>
            </a:r>
            <a:endParaRPr lang="en-CA" sz="42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4998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38200" y="2361450"/>
            <a:ext cx="10515600" cy="2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獨立合規性評估是指獨立方（如律師事務所、諮詢公司或會計師事務所）審查</a:t>
            </a:r>
            <a:r>
              <a:rPr lang="en-US" altLang="zh-TW" dirty="0" err="1">
                <a:latin typeface="新細明體" panose="02020500000000000000" pitchFamily="18" charset="-120"/>
                <a:ea typeface="新細明體" panose="02020500000000000000" pitchFamily="18" charset="-120"/>
              </a:rPr>
              <a:t>OpenChain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自我評估的結果，並就其是否完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備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提供指導。 </a:t>
            </a:r>
            <a:endParaRPr lang="ja-JP" altLang="en-US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zh-TW" altLang="en-US" sz="4200" dirty="0">
                <a:latin typeface="+mj-ea"/>
                <a:ea typeface="+mj-ea"/>
              </a:rPr>
              <a:t>獨立合規性評估 </a:t>
            </a:r>
            <a:endParaRPr lang="en-CA" sz="4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793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49573" y="2361450"/>
            <a:ext cx="10515600" cy="282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900"/>
            </a:pPr>
            <a:r>
              <a:rPr lang="zh-TW" altLang="en-US" dirty="0">
                <a:latin typeface="+mn-ea"/>
                <a:ea typeface="+mn-ea"/>
              </a:rPr>
              <a:t>第三方認證是一個認證機構，指導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該</a:t>
            </a:r>
            <a:r>
              <a:rPr lang="zh-TW" altLang="en-US" dirty="0">
                <a:latin typeface="+mn-ea"/>
                <a:ea typeface="+mn-ea"/>
              </a:rPr>
              <a:t>公司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依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據</a:t>
            </a:r>
            <a:r>
              <a:rPr lang="en-US" altLang="zh-TW" dirty="0" err="1">
                <a:latin typeface="+mn-ea"/>
                <a:ea typeface="+mn-ea"/>
              </a:rPr>
              <a:t>OpenChain</a:t>
            </a:r>
            <a:r>
              <a:rPr lang="en-US" altLang="zh-TW" dirty="0">
                <a:latin typeface="+mn-ea"/>
                <a:ea typeface="+mn-ea"/>
              </a:rPr>
              <a:t> ISO 5230</a:t>
            </a:r>
            <a:r>
              <a:rPr lang="zh-TW" altLang="en-US" dirty="0">
                <a:latin typeface="+mn-ea"/>
                <a:ea typeface="+mn-ea"/>
              </a:rPr>
              <a:t>通過合規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流</a:t>
            </a:r>
            <a:r>
              <a:rPr lang="zh-TW" altLang="en-US" dirty="0">
                <a:latin typeface="+mn-ea"/>
                <a:ea typeface="+mn-ea"/>
              </a:rPr>
              <a:t>程的程序。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然後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dirty="0">
                <a:latin typeface="+mn-ea"/>
                <a:ea typeface="+mn-ea"/>
              </a:rPr>
              <a:t>認證機構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頒</a:t>
            </a:r>
            <a:r>
              <a:rPr lang="zh-TW" altLang="en-US" dirty="0">
                <a:latin typeface="+mn-ea"/>
                <a:ea typeface="+mn-ea"/>
              </a:rPr>
              <a:t>發正式的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合格</a:t>
            </a:r>
            <a:r>
              <a:rPr lang="zh-TW" altLang="en-US" dirty="0">
                <a:latin typeface="+mn-ea"/>
                <a:ea typeface="+mn-ea"/>
              </a:rPr>
              <a:t>證書。這項活動與汽車、基礎設施及類似領域和</a:t>
            </a:r>
            <a:r>
              <a:rPr lang="en-US" altLang="zh-TW" dirty="0">
                <a:latin typeface="+mn-ea"/>
                <a:ea typeface="+mn-ea"/>
              </a:rPr>
              <a:t>ISO</a:t>
            </a:r>
            <a:r>
              <a:rPr lang="zh-TW" altLang="en-US" dirty="0">
                <a:latin typeface="+mn-ea"/>
                <a:ea typeface="+mn-ea"/>
              </a:rPr>
              <a:t>標準的第三方認證形式完全吻合。 </a:t>
            </a:r>
            <a:br>
              <a:rPr lang="en-US" dirty="0">
                <a:latin typeface="+mn-ea"/>
                <a:ea typeface="+mn-ea"/>
              </a:rPr>
            </a:br>
            <a:endParaRPr lang="en-US" b="0" i="0" u="none" strike="noStrike" cap="none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Google Shape;285;p35">
            <a:extLst>
              <a:ext uri="{FF2B5EF4-FFF2-40B4-BE49-F238E27FC236}">
                <a16:creationId xmlns:a16="http://schemas.microsoft.com/office/drawing/2014/main" id="{1AB1C9D2-8A38-664C-8A62-C44C0DE980F8}"/>
              </a:ext>
            </a:extLst>
          </p:cNvPr>
          <p:cNvSpPr txBox="1">
            <a:spLocks/>
          </p:cNvSpPr>
          <p:nvPr/>
        </p:nvSpPr>
        <p:spPr>
          <a:xfrm>
            <a:off x="848783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ja-JP" altLang="en-US" sz="42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第三方認證 </a:t>
            </a:r>
            <a:endParaRPr lang="en-CA" sz="42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368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5153025" y="1914525"/>
            <a:ext cx="7038900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100"/>
            </a:pPr>
            <a:r>
              <a:rPr lang="ja-JP" altLang="en-US" sz="40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開始使用 </a:t>
            </a:r>
            <a:endParaRPr sz="4400" b="0" i="0" u="none" strike="noStrike" cap="none" dirty="0">
              <a:solidFill>
                <a:schemeClr val="lt1"/>
              </a:solidFill>
              <a:latin typeface="新細明體" panose="02020500000000000000" pitchFamily="18" charset="-120"/>
              <a:ea typeface="新細明體" panose="02020500000000000000" pitchFamily="18" charset="-120"/>
              <a:sym typeface="Calibri"/>
            </a:endParaRPr>
          </a:p>
        </p:txBody>
      </p:sp>
      <p:sp>
        <p:nvSpPr>
          <p:cNvPr id="3" name="Google Shape;319;p39">
            <a:extLst>
              <a:ext uri="{FF2B5EF4-FFF2-40B4-BE49-F238E27FC236}">
                <a16:creationId xmlns:a16="http://schemas.microsoft.com/office/drawing/2014/main" id="{10652CC0-5175-2849-809E-DDDBAB344132}"/>
              </a:ext>
            </a:extLst>
          </p:cNvPr>
          <p:cNvSpPr txBox="1">
            <a:spLocks/>
          </p:cNvSpPr>
          <p:nvPr/>
        </p:nvSpPr>
        <p:spPr>
          <a:xfrm>
            <a:off x="2898443" y="4174272"/>
            <a:ext cx="6395113" cy="18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zh-TW" altLang="en-US" sz="2400" dirty="0">
                <a:solidFill>
                  <a:schemeClr val="tx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探索我們的社</a:t>
            </a:r>
            <a:r>
              <a:rPr kumimoji="1" lang="ja-JP" altLang="en-US" sz="24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群</a:t>
            </a:r>
            <a:r>
              <a:rPr lang="en-US" altLang="zh-TW" sz="24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:</a:t>
            </a:r>
          </a:p>
          <a:p>
            <a:pPr>
              <a:buSzPts val="3200"/>
            </a:pP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https://www.openchainproject.org/get-started</a:t>
            </a:r>
            <a:endParaRPr lang="en-C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ts val="3200"/>
            </a:pPr>
            <a:endParaRPr lang="en-CA" sz="2400" dirty="0">
              <a:solidFill>
                <a:srgbClr val="7F7F7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90000"/>
              </a:lnSpc>
              <a:buClr>
                <a:srgbClr val="7F7F7F"/>
              </a:buClr>
              <a:buSzPts val="3200"/>
            </a:pPr>
            <a:r>
              <a:rPr lang="zh-TW" altLang="en-US" sz="2400" dirty="0">
                <a:solidFill>
                  <a:schemeClr val="tx1"/>
                </a:solidFill>
                <a:latin typeface="+mn-ea"/>
                <a:ea typeface="+mn-ea"/>
              </a:rPr>
              <a:t>自行認證或組織運</a:t>
            </a:r>
            <a:r>
              <a:rPr lang="ja-JP" altLang="en-US" sz="24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作</a:t>
            </a:r>
            <a:r>
              <a:rPr lang="zh-TW" altLang="en-US" sz="2400" dirty="0">
                <a:solidFill>
                  <a:schemeClr val="tx1"/>
                </a:solidFill>
                <a:latin typeface="+mn-ea"/>
                <a:ea typeface="+mn-ea"/>
              </a:rPr>
              <a:t>狀況檢查</a:t>
            </a:r>
            <a:r>
              <a:rPr lang="en-US" altLang="zh-TW" sz="240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br>
              <a:rPr lang="en-CA" sz="2400" dirty="0">
                <a:solidFill>
                  <a:srgbClr val="7F7F7F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</a:br>
            <a:r>
              <a:rPr lang="en-CA" sz="2400" dirty="0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4"/>
              </a:rPr>
              <a:t>https://certification.openchainproject.org</a:t>
            </a:r>
            <a:r>
              <a:rPr lang="en-CA" sz="2400" dirty="0">
                <a:solidFill>
                  <a:srgbClr val="7F7F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508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">
            <a:extLst>
              <a:ext uri="{FF2B5EF4-FFF2-40B4-BE49-F238E27FC236}">
                <a16:creationId xmlns:a16="http://schemas.microsoft.com/office/drawing/2014/main" id="{99C1D44B-4F65-5445-923B-C6FF0EABB3F0}"/>
              </a:ext>
            </a:extLst>
          </p:cNvPr>
          <p:cNvSpPr/>
          <p:nvPr/>
        </p:nvSpPr>
        <p:spPr>
          <a:xfrm>
            <a:off x="4340003" y="2237766"/>
            <a:ext cx="3387879" cy="3651579"/>
          </a:xfrm>
          <a:prstGeom prst="roundRect">
            <a:avLst/>
          </a:prstGeom>
          <a:noFill/>
          <a:ln w="127000">
            <a:solidFill>
              <a:srgbClr val="00B4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FA9883E-30BE-7C46-B055-63A4EF09DD95}"/>
              </a:ext>
            </a:extLst>
          </p:cNvPr>
          <p:cNvSpPr/>
          <p:nvPr/>
        </p:nvSpPr>
        <p:spPr>
          <a:xfrm>
            <a:off x="6838227" y="3609424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0">
            <a:extLst>
              <a:ext uri="{FF2B5EF4-FFF2-40B4-BE49-F238E27FC236}">
                <a16:creationId xmlns:a16="http://schemas.microsoft.com/office/drawing/2014/main" id="{1D1C3AE5-5B0F-2540-89FD-22249C3E2478}"/>
              </a:ext>
            </a:extLst>
          </p:cNvPr>
          <p:cNvSpPr txBox="1"/>
          <p:nvPr/>
        </p:nvSpPr>
        <p:spPr>
          <a:xfrm>
            <a:off x="7318659" y="3547928"/>
            <a:ext cx="167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出站</a:t>
            </a:r>
            <a:endParaRPr kumimoji="1" lang="ja-JP" altLang="en-US" sz="2000" dirty="0">
              <a:solidFill>
                <a:srgbClr val="00889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25" name="正方形/長方形 21">
            <a:extLst>
              <a:ext uri="{FF2B5EF4-FFF2-40B4-BE49-F238E27FC236}">
                <a16:creationId xmlns:a16="http://schemas.microsoft.com/office/drawing/2014/main" id="{C0534330-9E58-2446-B02B-A674E386EEEC}"/>
              </a:ext>
            </a:extLst>
          </p:cNvPr>
          <p:cNvSpPr/>
          <p:nvPr/>
        </p:nvSpPr>
        <p:spPr>
          <a:xfrm>
            <a:off x="3462985" y="2585484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3">
            <a:extLst>
              <a:ext uri="{FF2B5EF4-FFF2-40B4-BE49-F238E27FC236}">
                <a16:creationId xmlns:a16="http://schemas.microsoft.com/office/drawing/2014/main" id="{7AEC68EC-7F7A-1D4D-9B60-5A75AB94268F}"/>
              </a:ext>
            </a:extLst>
          </p:cNvPr>
          <p:cNvSpPr/>
          <p:nvPr/>
        </p:nvSpPr>
        <p:spPr>
          <a:xfrm>
            <a:off x="924687" y="2260512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19">
            <a:extLst>
              <a:ext uri="{FF2B5EF4-FFF2-40B4-BE49-F238E27FC236}">
                <a16:creationId xmlns:a16="http://schemas.microsoft.com/office/drawing/2014/main" id="{CF7E64D4-C49E-D741-B544-F8C068F94E91}"/>
              </a:ext>
            </a:extLst>
          </p:cNvPr>
          <p:cNvSpPr txBox="1"/>
          <p:nvPr/>
        </p:nvSpPr>
        <p:spPr>
          <a:xfrm>
            <a:off x="3111551" y="2565677"/>
            <a:ext cx="167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入站</a:t>
            </a:r>
            <a:endParaRPr kumimoji="1" lang="ja-JP" altLang="en-US" sz="2000" dirty="0">
              <a:solidFill>
                <a:srgbClr val="00889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5" name="テキスト ボックス 24">
            <a:extLst>
              <a:ext uri="{FF2B5EF4-FFF2-40B4-BE49-F238E27FC236}">
                <a16:creationId xmlns:a16="http://schemas.microsoft.com/office/drawing/2014/main" id="{77494C88-36C1-584C-B753-53256BB07399}"/>
              </a:ext>
            </a:extLst>
          </p:cNvPr>
          <p:cNvSpPr txBox="1"/>
          <p:nvPr/>
        </p:nvSpPr>
        <p:spPr>
          <a:xfrm>
            <a:off x="4340003" y="3443561"/>
            <a:ext cx="362627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建立計劃</a:t>
            </a:r>
          </a:p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定義任務</a:t>
            </a:r>
          </a:p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審</a:t>
            </a:r>
            <a:r>
              <a:rPr kumimoji="1" lang="ja-JP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査和</a:t>
            </a: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檢</a:t>
            </a:r>
            <a:r>
              <a:rPr kumimoji="1" lang="ja-JP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視</a:t>
            </a: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流程</a:t>
            </a:r>
          </a:p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合規性項目</a:t>
            </a:r>
            <a:r>
              <a:rPr kumimoji="1" lang="ja-JP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的</a:t>
            </a: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收集</a:t>
            </a:r>
            <a:r>
              <a:rPr kumimoji="1" lang="ja-JP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整理</a:t>
            </a:r>
            <a:endParaRPr kumimoji="1" lang="en-US" altLang="zh-TW" sz="1800" dirty="0">
              <a:solidFill>
                <a:srgbClr val="00B4C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285750" indent="-285750">
              <a:buFont typeface="Wingdings"/>
              <a:buChar char="ü"/>
            </a:pP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社</a:t>
            </a:r>
            <a:r>
              <a:rPr kumimoji="1" lang="ja-JP" altLang="en-US" sz="1800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群</a:t>
            </a:r>
            <a:r>
              <a:rPr kumimoji="1" lang="zh-TW" altLang="en-US" sz="1800" dirty="0">
                <a:solidFill>
                  <a:srgbClr val="00B4C2"/>
                </a:solidFill>
                <a:latin typeface="+mn-ea"/>
                <a:ea typeface="+mn-ea"/>
              </a:rPr>
              <a:t>參與政策 </a:t>
            </a:r>
            <a:endParaRPr lang="en-US" altLang="ja-JP" sz="1800" dirty="0">
              <a:solidFill>
                <a:srgbClr val="00B4C2"/>
              </a:solidFill>
              <a:latin typeface="+mn-ea"/>
              <a:ea typeface="+mn-ea"/>
            </a:endParaRPr>
          </a:p>
        </p:txBody>
      </p:sp>
      <p:sp>
        <p:nvSpPr>
          <p:cNvPr id="20" name="Google Shape;285;p35">
            <a:extLst>
              <a:ext uri="{FF2B5EF4-FFF2-40B4-BE49-F238E27FC236}">
                <a16:creationId xmlns:a16="http://schemas.microsoft.com/office/drawing/2014/main" id="{49054316-CBC2-504E-BD63-023046E2348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en-US" altLang="ja-JP" dirty="0" err="1">
                <a:latin typeface="新細明體" panose="02020500000000000000" pitchFamily="18" charset="-120"/>
                <a:ea typeface="新細明體" panose="02020500000000000000" pitchFamily="18" charset="-120"/>
              </a:rPr>
              <a:t>OpenChain</a:t>
            </a:r>
            <a:r>
              <a:rPr lang="ja-JP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支援供應鏈中可信且一致的合規資訊 </a:t>
            </a:r>
            <a:endParaRPr lang="en-CA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角丸四角形 8">
            <a:extLst>
              <a:ext uri="{FF2B5EF4-FFF2-40B4-BE49-F238E27FC236}">
                <a16:creationId xmlns:a16="http://schemas.microsoft.com/office/drawing/2014/main" id="{74B191AE-5048-CB46-86D1-6344C7A52C77}"/>
              </a:ext>
            </a:extLst>
          </p:cNvPr>
          <p:cNvSpPr/>
          <p:nvPr/>
        </p:nvSpPr>
        <p:spPr>
          <a:xfrm>
            <a:off x="572609" y="2450655"/>
            <a:ext cx="2661131" cy="1498661"/>
          </a:xfrm>
          <a:prstGeom prst="roundRect">
            <a:avLst/>
          </a:prstGeom>
          <a:noFill/>
          <a:ln w="127000">
            <a:solidFill>
              <a:srgbClr val="00889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1">
            <a:extLst>
              <a:ext uri="{FF2B5EF4-FFF2-40B4-BE49-F238E27FC236}">
                <a16:creationId xmlns:a16="http://schemas.microsoft.com/office/drawing/2014/main" id="{FC86085E-ACCC-F14D-8AD9-6525E723FF9A}"/>
              </a:ext>
            </a:extLst>
          </p:cNvPr>
          <p:cNvSpPr/>
          <p:nvPr/>
        </p:nvSpPr>
        <p:spPr>
          <a:xfrm>
            <a:off x="8958259" y="2450655"/>
            <a:ext cx="2661131" cy="1498661"/>
          </a:xfrm>
          <a:prstGeom prst="roundRect">
            <a:avLst/>
          </a:prstGeom>
          <a:noFill/>
          <a:ln w="127000">
            <a:solidFill>
              <a:srgbClr val="00889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16">
            <a:extLst>
              <a:ext uri="{FF2B5EF4-FFF2-40B4-BE49-F238E27FC236}">
                <a16:creationId xmlns:a16="http://schemas.microsoft.com/office/drawing/2014/main" id="{25B4EF6E-2178-E44D-B65D-1737E40B6AA9}"/>
              </a:ext>
            </a:extLst>
          </p:cNvPr>
          <p:cNvSpPr txBox="1"/>
          <p:nvPr/>
        </p:nvSpPr>
        <p:spPr>
          <a:xfrm>
            <a:off x="9320463" y="2228443"/>
            <a:ext cx="1960129" cy="37446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zh-CN" altLang="en-US" sz="2000" b="1" dirty="0">
                <a:solidFill>
                  <a:srgbClr val="00B4C2"/>
                </a:solidFill>
              </a:rPr>
              <a:t>        </a:t>
            </a:r>
            <a:r>
              <a:rPr kumimoji="1" lang="zh-CN" altLang="en-US" sz="2000" b="1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下游</a:t>
            </a:r>
          </a:p>
        </p:txBody>
      </p:sp>
      <p:sp>
        <p:nvSpPr>
          <p:cNvPr id="34" name="右矢印 7">
            <a:extLst>
              <a:ext uri="{FF2B5EF4-FFF2-40B4-BE49-F238E27FC236}">
                <a16:creationId xmlns:a16="http://schemas.microsoft.com/office/drawing/2014/main" id="{F440FDAA-2E34-E543-83BF-34B0DFF3BC54}"/>
              </a:ext>
            </a:extLst>
          </p:cNvPr>
          <p:cNvSpPr/>
          <p:nvPr/>
        </p:nvSpPr>
        <p:spPr>
          <a:xfrm>
            <a:off x="3424478" y="3018778"/>
            <a:ext cx="754979" cy="424783"/>
          </a:xfrm>
          <a:prstGeom prst="rightArrow">
            <a:avLst>
              <a:gd name="adj1" fmla="val 50000"/>
              <a:gd name="adj2" fmla="val 83262"/>
            </a:avLst>
          </a:prstGeom>
          <a:solidFill>
            <a:srgbClr val="00B4C2"/>
          </a:solidFill>
          <a:ln>
            <a:solidFill>
              <a:srgbClr val="008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右矢印 18">
            <a:extLst>
              <a:ext uri="{FF2B5EF4-FFF2-40B4-BE49-F238E27FC236}">
                <a16:creationId xmlns:a16="http://schemas.microsoft.com/office/drawing/2014/main" id="{69FED9BF-FA21-2841-8437-1FFAF2B39091}"/>
              </a:ext>
            </a:extLst>
          </p:cNvPr>
          <p:cNvSpPr/>
          <p:nvPr/>
        </p:nvSpPr>
        <p:spPr>
          <a:xfrm>
            <a:off x="8012540" y="3018778"/>
            <a:ext cx="754979" cy="424783"/>
          </a:xfrm>
          <a:prstGeom prst="rightArrow">
            <a:avLst>
              <a:gd name="adj1" fmla="val 50000"/>
              <a:gd name="adj2" fmla="val 83262"/>
            </a:avLst>
          </a:prstGeom>
          <a:solidFill>
            <a:srgbClr val="00B4C2"/>
          </a:solidFill>
          <a:ln>
            <a:solidFill>
              <a:srgbClr val="0088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">
            <a:extLst>
              <a:ext uri="{FF2B5EF4-FFF2-40B4-BE49-F238E27FC236}">
                <a16:creationId xmlns:a16="http://schemas.microsoft.com/office/drawing/2014/main" id="{D4D2F027-ADE0-8146-AD17-C86AD07E60A3}"/>
              </a:ext>
            </a:extLst>
          </p:cNvPr>
          <p:cNvSpPr/>
          <p:nvPr/>
        </p:nvSpPr>
        <p:spPr>
          <a:xfrm>
            <a:off x="924687" y="2260512"/>
            <a:ext cx="1946849" cy="35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4">
            <a:extLst>
              <a:ext uri="{FF2B5EF4-FFF2-40B4-BE49-F238E27FC236}">
                <a16:creationId xmlns:a16="http://schemas.microsoft.com/office/drawing/2014/main" id="{73C32DEC-3788-8142-816A-7A50DD3C7169}"/>
              </a:ext>
            </a:extLst>
          </p:cNvPr>
          <p:cNvSpPr txBox="1"/>
          <p:nvPr/>
        </p:nvSpPr>
        <p:spPr>
          <a:xfrm>
            <a:off x="1001956" y="2242731"/>
            <a:ext cx="167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0B4C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上游 </a:t>
            </a:r>
            <a:endParaRPr kumimoji="1" lang="en-US" altLang="zh-CN" sz="2000" b="1" dirty="0">
              <a:solidFill>
                <a:srgbClr val="00B4C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1" name="テキスト ボックス 4">
            <a:extLst>
              <a:ext uri="{FF2B5EF4-FFF2-40B4-BE49-F238E27FC236}">
                <a16:creationId xmlns:a16="http://schemas.microsoft.com/office/drawing/2014/main" id="{5344D569-C0FF-EC4A-947E-E4E167AD8810}"/>
              </a:ext>
            </a:extLst>
          </p:cNvPr>
          <p:cNvSpPr txBox="1"/>
          <p:nvPr/>
        </p:nvSpPr>
        <p:spPr>
          <a:xfrm>
            <a:off x="4529627" y="3005107"/>
            <a:ext cx="2977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rgbClr val="00889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開源合規性</a:t>
            </a:r>
            <a:r>
              <a:rPr kumimoji="1" lang="en-US" altLang="zh-CN" sz="2000" dirty="0">
                <a:solidFill>
                  <a:srgbClr val="00889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…</a:t>
            </a:r>
            <a:r>
              <a:rPr kumimoji="1" lang="en-US" altLang="zh-CN" sz="2000" dirty="0">
                <a:solidFill>
                  <a:srgbClr val="008892"/>
                </a:solidFill>
                <a:latin typeface="Calibri" panose="020F0502020204030204" pitchFamily="34" charset="0"/>
              </a:rPr>
              <a:t> </a:t>
            </a:r>
            <a:endParaRPr kumimoji="1" lang="ja-JP" altLang="en-US" sz="2000" dirty="0">
              <a:solidFill>
                <a:srgbClr val="00889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84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7380254-CCA7-EF48-BFD6-455F04BD3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171450"/>
            <a:ext cx="11150600" cy="6515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4CD7D9-9DBB-8349-B4ED-F519C214E209}"/>
              </a:ext>
            </a:extLst>
          </p:cNvPr>
          <p:cNvSpPr/>
          <p:nvPr/>
        </p:nvSpPr>
        <p:spPr>
          <a:xfrm>
            <a:off x="342900" y="1049482"/>
            <a:ext cx="11710555" cy="4769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C995F2C-0C33-4745-B34F-F4B303A139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159" y="961159"/>
            <a:ext cx="4935682" cy="49356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4628B2B-C8BB-44D1-BB91-F492EA566A21}"/>
              </a:ext>
            </a:extLst>
          </p:cNvPr>
          <p:cNvSpPr txBox="1"/>
          <p:nvPr/>
        </p:nvSpPr>
        <p:spPr>
          <a:xfrm>
            <a:off x="1839083" y="161059"/>
            <a:ext cx="82450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簡單標誌，重要含義</a:t>
            </a:r>
            <a:r>
              <a:rPr kumimoji="1" lang="zh-TW" altLang="en-US" sz="3200" b="1" dirty="0">
                <a:solidFill>
                  <a:schemeClr val="tx1"/>
                </a:solidFill>
                <a:latin typeface="+mj-lt"/>
              </a:rPr>
              <a:t> </a:t>
            </a:r>
            <a:endParaRPr kumimoji="1" lang="ja-JP" altLang="en-US" sz="3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BB4FD-8EF0-48AA-8343-C520B75DFB51}"/>
              </a:ext>
            </a:extLst>
          </p:cNvPr>
          <p:cNvSpPr txBox="1"/>
          <p:nvPr/>
        </p:nvSpPr>
        <p:spPr>
          <a:xfrm>
            <a:off x="1839083" y="6038274"/>
            <a:ext cx="824507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定義了高</a:t>
            </a:r>
            <a:r>
              <a:rPr kumimoji="1" lang="ja-JP" altLang="en-US" sz="32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品</a:t>
            </a:r>
            <a:r>
              <a:rPr kumimoji="1" lang="zh-TW" altLang="en-US" sz="32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質的開源合規性</a:t>
            </a:r>
            <a:endParaRPr kumimoji="1" lang="ja-JP" altLang="en-US" sz="3200" b="1" dirty="0">
              <a:solidFill>
                <a:schemeClr val="tx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884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5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Font typeface="Calibri"/>
                <a:buNone/>
              </a:pPr>
              <a:t>5</a:t>
            </a:fld>
            <a:endParaRPr sz="1200" b="0" i="0" u="none" strike="noStrike" cap="none" dirty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5554C9D-813C-6C41-8B18-06CFB49198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63" y="109220"/>
            <a:ext cx="10910073" cy="661877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C160D1-E01D-4F09-BE89-4A3D079D1554}"/>
              </a:ext>
            </a:extLst>
          </p:cNvPr>
          <p:cNvSpPr txBox="1"/>
          <p:nvPr/>
        </p:nvSpPr>
        <p:spPr>
          <a:xfrm>
            <a:off x="1426109" y="130003"/>
            <a:ext cx="933978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我們的白金會員成就了我們的工作</a:t>
            </a:r>
            <a:endParaRPr kumimoji="1" lang="ja-JP" altLang="en-US" sz="2800" b="1" dirty="0">
              <a:solidFill>
                <a:schemeClr val="tx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196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b="0" i="0" u="none" strike="noStrike" kern="1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pPr>
                <a:spcAft>
                  <a:spcPts val="600"/>
                </a:spcAft>
              </a:pPr>
              <a:t>6</a:t>
            </a:fld>
            <a:endParaRPr lang="en-US" b="0" i="0" u="none" strike="noStrike" kern="1200" cap="none">
              <a:solidFill>
                <a:srgbClr val="FFFFFF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09F0C5-CC2B-954A-9D11-A7D027340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9773"/>
            <a:ext cx="12192000" cy="61184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A97258D-0F27-412F-8B16-F157F68A9D14}"/>
              </a:ext>
            </a:extLst>
          </p:cNvPr>
          <p:cNvSpPr txBox="1"/>
          <p:nvPr/>
        </p:nvSpPr>
        <p:spPr>
          <a:xfrm>
            <a:off x="730649" y="529248"/>
            <a:ext cx="106231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公開</a:t>
            </a:r>
            <a:r>
              <a:rPr kumimoji="1" lang="ja-JP" altLang="en-US" sz="28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宣</a:t>
            </a:r>
            <a:r>
              <a:rPr kumimoji="1"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佈的</a:t>
            </a:r>
            <a:r>
              <a:rPr kumimoji="1" lang="en-US" altLang="zh-TW" sz="2800" b="1" dirty="0">
                <a:solidFill>
                  <a:schemeClr val="tx1"/>
                </a:solidFill>
                <a:latin typeface="+mj-ea"/>
                <a:ea typeface="+mj-ea"/>
              </a:rPr>
              <a:t>ISO/IEC 5230</a:t>
            </a:r>
            <a:r>
              <a:rPr kumimoji="1"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或同等計劃 </a:t>
            </a:r>
            <a:endParaRPr kumimoji="1" lang="ja-JP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178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b="0" i="0" u="none" strike="noStrike" kern="1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pPr>
                <a:spcAft>
                  <a:spcPts val="600"/>
                </a:spcAft>
              </a:pPr>
              <a:t>7</a:t>
            </a:fld>
            <a:endParaRPr lang="en-US" b="0" i="0" u="none" strike="noStrike" kern="1200" cap="none">
              <a:solidFill>
                <a:srgbClr val="FFFFFF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707842-43DB-0C48-AC42-ADF4F874BB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3500"/>
            <a:ext cx="12192000" cy="4191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3EAAB3-2F13-4F30-BFD5-85AE72E38B27}"/>
              </a:ext>
            </a:extLst>
          </p:cNvPr>
          <p:cNvSpPr txBox="1"/>
          <p:nvPr/>
        </p:nvSpPr>
        <p:spPr>
          <a:xfrm>
            <a:off x="730649" y="1333500"/>
            <a:ext cx="106231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公開宣佈的</a:t>
            </a:r>
            <a:r>
              <a:rPr kumimoji="1" lang="en-US" altLang="zh-TW" sz="2800" b="1" dirty="0" err="1">
                <a:solidFill>
                  <a:schemeClr val="tx1"/>
                </a:solidFill>
                <a:latin typeface="+mj-ea"/>
                <a:ea typeface="+mj-ea"/>
              </a:rPr>
              <a:t>OpenChain</a:t>
            </a:r>
            <a:r>
              <a:rPr kumimoji="1"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第一代計劃 </a:t>
            </a:r>
            <a:endParaRPr kumimoji="1" lang="ja-JP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042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76C9F-ECA3-3149-B570-E09972799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386712"/>
            <a:ext cx="5105400" cy="5105527"/>
          </a:xfrm>
        </p:spPr>
        <p:txBody>
          <a:bodyPr/>
          <a:lstStyle/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全球郵件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論壇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全球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GitHub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軟體</a:t>
            </a:r>
            <a:r>
              <a:rPr lang="ja-JP" altLang="en-US" dirty="0">
                <a:solidFill>
                  <a:schemeClr val="bg1">
                    <a:lumMod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原始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碼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全球汽車</a:t>
            </a:r>
          </a:p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全球教育</a:t>
            </a:r>
          </a:p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全球參考工具 </a:t>
            </a:r>
            <a:endParaRPr lang="en-US" altLang="zh-TW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endParaRPr lang="x-none" dirty="0"/>
          </a:p>
        </p:txBody>
      </p:sp>
      <p:sp>
        <p:nvSpPr>
          <p:cNvPr id="8" name="Google Shape;285;p35">
            <a:extLst>
              <a:ext uri="{FF2B5EF4-FFF2-40B4-BE49-F238E27FC236}">
                <a16:creationId xmlns:a16="http://schemas.microsoft.com/office/drawing/2014/main" id="{C80C38B8-A524-4744-800C-857CCB5C092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1100"/>
            </a:pP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全球</a:t>
            </a:r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+</a:t>
            </a:r>
            <a:r>
              <a:rPr lang="ja-JP" altLang="en-US" dirty="0">
                <a:solidFill>
                  <a:srgbClr val="009999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各</a:t>
            </a:r>
            <a:r>
              <a:rPr lang="zh-TW" altLang="en-US" dirty="0">
                <a:solidFill>
                  <a:srgbClr val="009999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地區</a:t>
            </a:r>
            <a:endParaRPr lang="en-CA" dirty="0">
              <a:solidFill>
                <a:srgbClr val="009999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8779A5-5BF8-8C46-B058-B632D0C3D3DA}"/>
              </a:ext>
            </a:extLst>
          </p:cNvPr>
          <p:cNvSpPr txBox="1">
            <a:spLocks/>
          </p:cNvSpPr>
          <p:nvPr/>
        </p:nvSpPr>
        <p:spPr>
          <a:xfrm>
            <a:off x="6096000" y="1387969"/>
            <a:ext cx="5105400" cy="510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 dirty="0">
                <a:latin typeface="+mn-ea"/>
                <a:ea typeface="+mn-ea"/>
              </a:rPr>
              <a:t>中國工作組</a:t>
            </a:r>
          </a:p>
          <a:p>
            <a:r>
              <a:rPr lang="zh-TW" altLang="en-US" dirty="0">
                <a:latin typeface="+mn-ea"/>
                <a:ea typeface="+mn-ea"/>
              </a:rPr>
              <a:t>德國工作組</a:t>
            </a:r>
          </a:p>
          <a:p>
            <a:r>
              <a:rPr lang="zh-TW" altLang="en-US" dirty="0">
                <a:latin typeface="+mn-ea"/>
                <a:ea typeface="+mn-ea"/>
              </a:rPr>
              <a:t>印度工作組</a:t>
            </a:r>
          </a:p>
          <a:p>
            <a:r>
              <a:rPr lang="zh-TW" altLang="en-US" dirty="0">
                <a:latin typeface="+mn-ea"/>
                <a:ea typeface="+mn-ea"/>
              </a:rPr>
              <a:t>日本工作組</a:t>
            </a:r>
          </a:p>
          <a:p>
            <a:r>
              <a:rPr lang="zh-TW" altLang="en-US" dirty="0">
                <a:latin typeface="+mn-ea"/>
                <a:ea typeface="+mn-ea"/>
              </a:rPr>
              <a:t>韓國工作組</a:t>
            </a:r>
          </a:p>
          <a:p>
            <a:r>
              <a:rPr lang="zh-TW" altLang="en-US" dirty="0">
                <a:latin typeface="+mn-ea"/>
                <a:ea typeface="+mn-ea"/>
              </a:rPr>
              <a:t>台灣工作組</a:t>
            </a:r>
          </a:p>
          <a:p>
            <a:r>
              <a:rPr lang="zh-TW" altLang="en-US" dirty="0">
                <a:latin typeface="+mn-ea"/>
                <a:ea typeface="+mn-ea"/>
              </a:rPr>
              <a:t>英國工作組</a:t>
            </a:r>
          </a:p>
          <a:p>
            <a:r>
              <a:rPr lang="zh-TW" altLang="en-US" dirty="0">
                <a:latin typeface="+mn-ea"/>
                <a:ea typeface="+mn-ea"/>
              </a:rPr>
              <a:t>美國工作組</a:t>
            </a:r>
            <a:endParaRPr lang="x-none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400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4371F3D-DCEF-C94B-8BC7-40A4384909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578" y="0"/>
            <a:ext cx="9886842" cy="672496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967C42-7035-4652-9AA4-B5A1DFAB682F}"/>
              </a:ext>
            </a:extLst>
          </p:cNvPr>
          <p:cNvSpPr txBox="1"/>
          <p:nvPr/>
        </p:nvSpPr>
        <p:spPr>
          <a:xfrm>
            <a:off x="576102" y="0"/>
            <a:ext cx="106231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 err="1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OpenChain</a:t>
            </a:r>
            <a:r>
              <a:rPr kumimoji="1" lang="ja-JP" altLang="en-US" sz="2800" b="1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自我認證問卷 </a:t>
            </a:r>
          </a:p>
        </p:txBody>
      </p:sp>
    </p:spTree>
    <p:extLst>
      <p:ext uri="{BB962C8B-B14F-4D97-AF65-F5344CB8AC3E}">
        <p14:creationId xmlns:p14="http://schemas.microsoft.com/office/powerpoint/2010/main" val="1280684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5703</TotalTime>
  <Words>904</Words>
  <Application>Microsoft Office PowerPoint</Application>
  <PresentationFormat>ワイド画面</PresentationFormat>
  <Paragraphs>111</Paragraphs>
  <Slides>23</Slides>
  <Notes>23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0" baseType="lpstr">
      <vt:lpstr>ＭＳ Ｐゴシック</vt:lpstr>
      <vt:lpstr>新細明體</vt:lpstr>
      <vt:lpstr>宋体</vt:lpstr>
      <vt:lpstr>Arial</vt:lpstr>
      <vt:lpstr>Calibri</vt:lpstr>
      <vt:lpstr>Wingdings</vt:lpstr>
      <vt:lpstr>Office Theme</vt:lpstr>
      <vt:lpstr>OpenChain ISO 5230如何運作</vt:lpstr>
      <vt:lpstr>OpenChain ISO 5230定義高品質開源合規計劃的關鍵要求。 OpenChain專案開發規範此標準。   我們的願景是提供可信任的開源與交付一致合規性資訊的供應鏈。  我們的使命是制定準則，為軟體供應鏈參與者實現對開源的有效管理。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綜合參考資料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OpenChain標準可以通過:   自我認證   獨立合規性評估   第三方認證</vt:lpstr>
      <vt:lpstr>PowerPoint プレゼンテーション</vt:lpstr>
      <vt:lpstr>自我認證是OpenChain作業標準的核心。公司可以線上回答一系列“是/否”問題，以確保其品質是否已經合乎開源合規計劃的關鍵要求。回答問題請參考如下網址: https://certification.openchainproject.org </vt:lpstr>
      <vt:lpstr>獨立合規性評估是指獨立方（如律師事務所、諮詢公司或會計師事務所）審查OpenChain自我評估的結果，並就其是否完備提供指導。 </vt:lpstr>
      <vt:lpstr>第三方認證是一個認證機構，指導該公司依據OpenChain ISO 5230通過合規流程的程序。然後，認證機構頒發正式的合格證書。這項活動與汽車、基礎設施及類似領域和ISO標準的第三方認證形式完全吻合。  </vt:lpstr>
      <vt:lpstr>開始使用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Coughlan Shane</dc:creator>
  <cp:lastModifiedBy>mikuriya masatoshi 御厨　正敏</cp:lastModifiedBy>
  <cp:revision>264</cp:revision>
  <dcterms:created xsi:type="dcterms:W3CDTF">2019-04-09T08:37:53Z</dcterms:created>
  <dcterms:modified xsi:type="dcterms:W3CDTF">2021-05-09T22:14:12Z</dcterms:modified>
</cp:coreProperties>
</file>